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  <p:sldMasterId id="2147483669" r:id="rId4"/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y="6858000" cx="9144000"/>
  <p:notesSz cx="6858000" cy="9144000"/>
  <p:embeddedFontLst>
    <p:embeddedFont>
      <p:font typeface="Open Sans SemiBold"/>
      <p:regular r:id="rId71"/>
      <p:bold r:id="rId72"/>
      <p:italic r:id="rId73"/>
      <p:boldItalic r:id="rId74"/>
    </p:embeddedFont>
    <p:embeddedFont>
      <p:font typeface="Open Sans ExtraBold"/>
      <p:bold r:id="rId75"/>
      <p:boldItalic r:id="rId76"/>
    </p:embeddedFont>
    <p:embeddedFont>
      <p:font typeface="Helvetica Neue Light"/>
      <p:regular r:id="rId77"/>
      <p:bold r:id="rId78"/>
      <p:italic r:id="rId79"/>
      <p:boldItalic r:id="rId80"/>
    </p:embeddedFont>
    <p:embeddedFont>
      <p:font typeface="Open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OpenSans-boldItalic.fntdata"/><Relationship Id="rId83" Type="http://schemas.openxmlformats.org/officeDocument/2006/relationships/font" Target="fonts/OpenSans-italic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HelveticaNeueLight-boldItalic.fntdata"/><Relationship Id="rId82" Type="http://schemas.openxmlformats.org/officeDocument/2006/relationships/font" Target="fonts/OpenSans-bold.fntdata"/><Relationship Id="rId81" Type="http://schemas.openxmlformats.org/officeDocument/2006/relationships/font" Target="fonts/OpenSans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OpenSansSemiBold-italic.fntdata"/><Relationship Id="rId72" Type="http://schemas.openxmlformats.org/officeDocument/2006/relationships/font" Target="fonts/OpenSansSemiBold-bold.fntdata"/><Relationship Id="rId31" Type="http://schemas.openxmlformats.org/officeDocument/2006/relationships/slide" Target="slides/slide24.xml"/><Relationship Id="rId75" Type="http://schemas.openxmlformats.org/officeDocument/2006/relationships/font" Target="fonts/OpenSansExtraBold-bold.fntdata"/><Relationship Id="rId30" Type="http://schemas.openxmlformats.org/officeDocument/2006/relationships/slide" Target="slides/slide23.xml"/><Relationship Id="rId74" Type="http://schemas.openxmlformats.org/officeDocument/2006/relationships/font" Target="fonts/OpenSansSemiBold-boldItalic.fntdata"/><Relationship Id="rId33" Type="http://schemas.openxmlformats.org/officeDocument/2006/relationships/slide" Target="slides/slide26.xml"/><Relationship Id="rId77" Type="http://schemas.openxmlformats.org/officeDocument/2006/relationships/font" Target="fonts/HelveticaNeueLight-regular.fntdata"/><Relationship Id="rId32" Type="http://schemas.openxmlformats.org/officeDocument/2006/relationships/slide" Target="slides/slide25.xml"/><Relationship Id="rId76" Type="http://schemas.openxmlformats.org/officeDocument/2006/relationships/font" Target="fonts/OpenSansExtraBold-boldItalic.fntdata"/><Relationship Id="rId35" Type="http://schemas.openxmlformats.org/officeDocument/2006/relationships/slide" Target="slides/slide28.xml"/><Relationship Id="rId79" Type="http://schemas.openxmlformats.org/officeDocument/2006/relationships/font" Target="fonts/HelveticaNeueLight-italic.fntdata"/><Relationship Id="rId34" Type="http://schemas.openxmlformats.org/officeDocument/2006/relationships/slide" Target="slides/slide27.xml"/><Relationship Id="rId78" Type="http://schemas.openxmlformats.org/officeDocument/2006/relationships/font" Target="fonts/HelveticaNeueLight-bold.fntdata"/><Relationship Id="rId71" Type="http://schemas.openxmlformats.org/officeDocument/2006/relationships/font" Target="fonts/OpenSansSemiBold-regular.fntdata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twilio.com/hc/en-us/articles/223182868-Why-do-some-phone-numbers-have-an-address-requirement-?_ga=2.118102720.875950290.1539197144-558392257.1538906049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3ad4e91e2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3ad4e91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7bdabb942_1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7bdabb94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7bdabb942_0_4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7bdabb942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7bdabb942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7bdabb9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6cac60ba6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6cac60ba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7bdabb942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7bdabb94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7bdabb942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7bdabb9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6848f8ed2_0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6848f8e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7bdabb942_0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7bdabb94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7bdabb942_0_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7bdabb94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17728014d_0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1772801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attendees we are going to check them in for the event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Once attendees check in, they will receive an email with the items listed on the slide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Attendees must check-in to get credit for attending this event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Confirm that everyone has checked in by asking participants to give you a signal when they receive the email.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7bdabb942_0_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7bdabb94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7bdabb942_0_1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7bdabb94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7bdabb942_0_1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7bdabb94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dfb83002e_0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dfb83002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7bdabb942_0_1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7bdabb94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7bdabb942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7bdabb94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7c6e30f7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7c6e30f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7bdabb942_0_1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7bdabb94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7bdabb942_0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7bdabb94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7bdabb942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7bdabb94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145680d1_0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145680d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Major League Hacking (MLH) events are meant to bring hackers together so they can learn, build, and share.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Give participants a brief overview of Major League Hacking (MLH).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participants they can learn more at http://mlh.io/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 Talking Points: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Through Localhost MLH is rethinking technology education to reflect how hackers actually learn and how fast the industry moves.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Here’s some quick facts about MLH: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year, MLH supports over 65,000 hackers around the world at events they facilitate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Those students create more than 12,000 amazing projects together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MLH is a global organization that empowers hackers in more than 400 cities and growing every 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7bdabb942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7bdabb94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7cb80850d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7cb8085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6848f8ed2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6848f8ed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20b87e054_0_2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20b87e05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3ad4e91e2_0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3ad4e91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20b87e054_0_2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20b87e05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c4d33aa86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c4d33aa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20b87e054_0_3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20b87e05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c4d33aa86_1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c4d33aa8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20b87e054_0_3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20b87e05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145680d1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145680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Explain to participants what they will learn today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 is a core part of being a hacker and today they are going to learn something new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participants excited about the experience.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20b87e054_0_3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20b87e054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20b87e054_0_3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20b87e05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20b87e054_0_3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20b87e054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20b87e054_0_3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20b87e05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20b87e054_0_3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20b87e05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- if you’re in the UK (not sure about other countries) you need to put in your address to purchase the phone number -  </a:t>
            </a:r>
            <a:r>
              <a:rPr lang="en" u="sng">
                <a:solidFill>
                  <a:schemeClr val="hlink"/>
                </a:solidFill>
                <a:hlinkClick r:id="rId2"/>
              </a:rPr>
              <a:t>Twilio Info Page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20b87e054_0_3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420b87e05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20b87e054_0_3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20b87e05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20b87e054_0_3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20b87e05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46cac60ba6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46cac60b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7bdabb942_0_1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7bdabb94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7ca230bb_2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7ca230b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46cac60ba6_0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46cac60b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7bdabb942_0_2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7bdabb94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7bdabb942_0_2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7bdabb94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7bdabb942_0_2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47bdabb942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20b87e054_0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20b87e05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46cac60ba6_0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46cac60ba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7cb80850d_0_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47cb8085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20b87e054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20b87e05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20b87e054_0_1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20b87e05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420b87e054_0_1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420b87e05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20b87e054_0_2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20b87e05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20b87e054_0_1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20b87e05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420b87e054_0_1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420b87e05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20b87e054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20b87e05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20b87e054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20b87e05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3ad4e91e2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3ad4e91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20b87e054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20b87e05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6848f8ed2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6848f8ed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Relationship Id="rId3" Type="http://schemas.openxmlformats.org/officeDocument/2006/relationships/image" Target="../media/image3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Relationship Id="rId3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Relationship Id="rId3" Type="http://schemas.openxmlformats.org/officeDocument/2006/relationships/image" Target="../media/image3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4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7;p2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" name="Google Shape;8;p2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oogle Shape;9;p2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2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3" name="Google Shape;13;p2"/>
          <p:cNvSpPr txBox="1"/>
          <p:nvPr/>
        </p:nvSpPr>
        <p:spPr>
          <a:xfrm>
            <a:off x="4403320" y="91900"/>
            <a:ext cx="4687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 201: Build Your First App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" name="Google Shape;14;p2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7" name="Google Shape;97;p14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" name="Google Shape;9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4282354" y="91913"/>
            <a:ext cx="4738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Building Scalable Apps with CockroachDB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23" y="123598"/>
            <a:ext cx="295525" cy="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767679" y="98563"/>
            <a:ext cx="295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5" name="Google Shape;105;p15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8" name="Google Shape;10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4282354" y="91913"/>
            <a:ext cx="4738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Building Scalable Apps with CockroachDB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23" y="123598"/>
            <a:ext cx="295525" cy="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1767679" y="98563"/>
            <a:ext cx="295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6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pestañale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775375" y="2289575"/>
            <a:ext cx="57075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Intro to Dapestañaases &amp; CockroachDB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Start your first CockroachDB Cluster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Scale an App 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 CockroachDB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4282354" y="91913"/>
            <a:ext cx="4738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Building Scalable Apps with CockroachDB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23" y="123598"/>
            <a:ext cx="295525" cy="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1767679" y="98563"/>
            <a:ext cx="295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 rotWithShape="1">
          <a:blip r:embed="rId2">
            <a:alphaModFix/>
          </a:blip>
          <a:srcRect b="0" l="4530" r="3944" t="0"/>
          <a:stretch/>
        </p:blipFill>
        <p:spPr>
          <a:xfrm>
            <a:off x="-29997" y="-38100"/>
            <a:ext cx="9203975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-30000" y="-38100"/>
            <a:ext cx="9204000" cy="6934200"/>
          </a:xfrm>
          <a:prstGeom prst="rect">
            <a:avLst/>
          </a:prstGeom>
          <a:solidFill>
            <a:srgbClr val="353535">
              <a:alpha val="53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700638" y="2730250"/>
            <a:ext cx="77427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Building Scalable Apps </a:t>
            </a:r>
            <a:endParaRPr b="1" sz="53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with CockroachDB</a:t>
            </a:r>
            <a:endParaRPr b="1" sz="53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3863100" y="2370372"/>
            <a:ext cx="1417800" cy="4218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Workshop</a:t>
            </a:r>
            <a:endParaRPr sz="1800">
              <a:solidFill>
                <a:srgbClr val="EAEAE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523" y="123598"/>
            <a:ext cx="295525" cy="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1767679" y="98563"/>
            <a:ext cx="295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72458" y="64462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7" name="Google Shape;137;p20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211455" cy="259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883555" cy="33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6" name="Google Shape;146;p21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8" name="Google Shape;148;p21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211455" cy="259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883555" cy="33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2521950" y="2154150"/>
            <a:ext cx="41001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Technical Interview Tips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Demonstration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Practice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8" name="Google Shape;158;p22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211455" cy="259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883555" cy="33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 rotWithShape="1">
          <a:blip r:embed="rId2">
            <a:alphaModFix/>
          </a:blip>
          <a:srcRect b="0" l="7120" r="3991" t="0"/>
          <a:stretch/>
        </p:blipFill>
        <p:spPr>
          <a:xfrm>
            <a:off x="0" y="0"/>
            <a:ext cx="9144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53535">
              <a:alpha val="7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129150" y="2420450"/>
            <a:ext cx="88857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Hack the Technical Interview:</a:t>
            </a:r>
            <a:endParaRPr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 </a:t>
            </a:r>
            <a:endParaRPr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Citrix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3624349" y="1268879"/>
            <a:ext cx="418200" cy="41820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23"/>
          <p:cNvSpPr/>
          <p:nvPr/>
        </p:nvSpPr>
        <p:spPr>
          <a:xfrm rot="5400000">
            <a:off x="4317150" y="873919"/>
            <a:ext cx="509700" cy="15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215" y="4415527"/>
            <a:ext cx="2126675" cy="45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3778800" y="1412269"/>
            <a:ext cx="1586400" cy="509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2" name="Google Shape;172;p23"/>
          <p:cNvCxnSpPr/>
          <p:nvPr/>
        </p:nvCxnSpPr>
        <p:spPr>
          <a:xfrm>
            <a:off x="2849400" y="4123625"/>
            <a:ext cx="34452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4;p3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25" name="Google Shape;25;p3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Google Shape;26;p3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4403320" y="91900"/>
            <a:ext cx="4687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 201: Build Your First App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4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4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" name="Google Shape;31;p4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" name="Google Shape;32;p4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33" name="Google Shape;33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4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6" name="Google Shape;36;p4"/>
          <p:cNvSpPr txBox="1"/>
          <p:nvPr/>
        </p:nvSpPr>
        <p:spPr>
          <a:xfrm>
            <a:off x="860100" y="14254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4"/>
          <p:cNvSpPr txBox="1"/>
          <p:nvPr/>
        </p:nvSpPr>
        <p:spPr>
          <a:xfrm>
            <a:off x="3220325" y="2582350"/>
            <a:ext cx="33012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What's Twilio?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MLH Memes App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Twilio Console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Test your App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4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4403320" y="91900"/>
            <a:ext cx="4687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 201: Build Your First App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" y="568001"/>
            <a:ext cx="9143999" cy="57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>
            <a:off x="0" y="0"/>
            <a:ext cx="9144000" cy="567900"/>
          </a:xfrm>
          <a:prstGeom prst="rect">
            <a:avLst/>
          </a:prstGeom>
          <a:solidFill>
            <a:srgbClr val="353535">
              <a:alpha val="5538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45" name="Google Shape;45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47;p5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" name="Google Shape;48;p5"/>
          <p:cNvSpPr/>
          <p:nvPr/>
        </p:nvSpPr>
        <p:spPr>
          <a:xfrm>
            <a:off x="0" y="6290100"/>
            <a:ext cx="9144000" cy="567900"/>
          </a:xfrm>
          <a:prstGeom prst="rect">
            <a:avLst/>
          </a:prstGeom>
          <a:solidFill>
            <a:srgbClr val="353535">
              <a:alpha val="5538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3471099" y="1497479"/>
            <a:ext cx="418200" cy="4182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" name="Google Shape;50;p5"/>
          <p:cNvSpPr txBox="1"/>
          <p:nvPr/>
        </p:nvSpPr>
        <p:spPr>
          <a:xfrm>
            <a:off x="3626336" y="1640869"/>
            <a:ext cx="1586400" cy="509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8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8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" name="Google Shape;57;p8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58" name="Google Shape;58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8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61" name="Google Shape;61;p8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4403320" y="91900"/>
            <a:ext cx="4687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 201: Build Your First App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900875" y="647750"/>
            <a:ext cx="73401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67" name="Google Shape;67;p9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9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70" name="Google Shape;70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9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73" name="Google Shape;73;p9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9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4403320" y="91900"/>
            <a:ext cx="4687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 201: Build Your First App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" name="Google Shape;79;p10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" name="Google Shape;8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0"/>
          <p:cNvSpPr txBox="1"/>
          <p:nvPr/>
        </p:nvSpPr>
        <p:spPr>
          <a:xfrm>
            <a:off x="2543375" y="2048950"/>
            <a:ext cx="40551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What are Ada &amp; SPARK?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Intro to SPARK Ada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Setup your Environment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Let’s Build a Stack!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5339874" y="91900"/>
            <a:ext cx="3750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b="1938" l="14405" r="4707" t="7036"/>
          <a:stretch/>
        </p:blipFill>
        <p:spPr>
          <a:xfrm>
            <a:off x="0" y="0"/>
            <a:ext cx="9144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353535">
              <a:alpha val="5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/>
          <p:nvPr/>
        </p:nvSpPr>
        <p:spPr>
          <a:xfrm>
            <a:off x="986238" y="2796643"/>
            <a:ext cx="71715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 sz="4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3863100" y="2242466"/>
            <a:ext cx="1417800" cy="4218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Workshop</a:t>
            </a:r>
            <a:endParaRPr sz="1800">
              <a:solidFill>
                <a:srgbClr val="EAEAE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Relationship Id="rId6" Type="http://schemas.openxmlformats.org/officeDocument/2006/relationships/image" Target="../media/image39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8354450" y="6524500"/>
            <a:ext cx="6756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v.0.0.1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/>
        </p:nvSpPr>
        <p:spPr>
          <a:xfrm>
            <a:off x="1058250" y="1932950"/>
            <a:ext cx="70275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Text any word to this number: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happens?</a:t>
            </a:r>
            <a:endParaRPr sz="1800"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975" y="4279900"/>
            <a:ext cx="2234049" cy="22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>
            <p:ph type="title"/>
          </p:nvPr>
        </p:nvSpPr>
        <p:spPr>
          <a:xfrm>
            <a:off x="678150" y="1270650"/>
            <a:ext cx="77877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Cool, let’s try the app!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1525950" y="2555850"/>
            <a:ext cx="6092100" cy="7335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 +1 (312) 967 9068</a:t>
            </a:r>
            <a:endParaRPr sz="3000">
              <a:solidFill>
                <a:srgbClr val="EAEAE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901950" y="1260250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Woah, what happened?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1058173" y="2279325"/>
            <a:ext cx="4122300" cy="4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It kind of feels like magic, right?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 text a number, and you get back a meme or a gif?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Well, SOME of it's magic. Let's learn how it works.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838" y="2627075"/>
            <a:ext cx="3261000" cy="32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/>
        </p:nvSpPr>
        <p:spPr>
          <a:xfrm>
            <a:off x="2176200" y="5476775"/>
            <a:ext cx="4791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Let’s see how it looks graphically!</a:t>
            </a:r>
            <a:endParaRPr b="1" sz="18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26550" y="2217575"/>
            <a:ext cx="90909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 sends a text to Twilio number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Twilio receives the text and sends it to your app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app selects a random image URL from a hard coded list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app compiles a Twilio message containing the URL and sends it to the user.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6"/>
          <p:cNvSpPr txBox="1"/>
          <p:nvPr>
            <p:ph type="title"/>
          </p:nvPr>
        </p:nvSpPr>
        <p:spPr>
          <a:xfrm>
            <a:off x="901950" y="1260250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How does it work?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75543">
            <a:off x="2566882" y="906671"/>
            <a:ext cx="2129165" cy="212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3852070">
            <a:off x="6107828" y="4069696"/>
            <a:ext cx="2129152" cy="212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411958">
            <a:off x="57873" y="4069207"/>
            <a:ext cx="2134889" cy="2130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7"/>
          <p:cNvGrpSpPr/>
          <p:nvPr/>
        </p:nvGrpSpPr>
        <p:grpSpPr>
          <a:xfrm>
            <a:off x="4603913" y="917389"/>
            <a:ext cx="2611537" cy="2314475"/>
            <a:chOff x="5464975" y="1905402"/>
            <a:chExt cx="2611537" cy="2314475"/>
          </a:xfrm>
        </p:grpSpPr>
        <p:pic>
          <p:nvPicPr>
            <p:cNvPr id="280" name="Google Shape;280;p37"/>
            <p:cNvPicPr preferRelativeResize="0"/>
            <p:nvPr/>
          </p:nvPicPr>
          <p:blipFill rotWithShape="1">
            <a:blip r:embed="rId4">
              <a:alphaModFix/>
            </a:blip>
            <a:srcRect b="0" l="-3290" r="3289" t="0"/>
            <a:stretch/>
          </p:blipFill>
          <p:spPr>
            <a:xfrm>
              <a:off x="5464975" y="1905402"/>
              <a:ext cx="2314500" cy="231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7"/>
            <p:cNvSpPr txBox="1"/>
            <p:nvPr/>
          </p:nvSpPr>
          <p:spPr>
            <a:xfrm>
              <a:off x="5639313" y="1981588"/>
              <a:ext cx="2437200" cy="8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Open Sans"/>
                  <a:ea typeface="Open Sans"/>
                  <a:cs typeface="Open Sans"/>
                  <a:sym typeface="Open Sans"/>
                </a:rPr>
                <a:t>Your Twilio Account</a:t>
              </a:r>
              <a:endParaRPr sz="1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82" name="Google Shape;28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4563" y="1762525"/>
            <a:ext cx="1087224" cy="108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7"/>
          <p:cNvGrpSpPr/>
          <p:nvPr/>
        </p:nvGrpSpPr>
        <p:grpSpPr>
          <a:xfrm>
            <a:off x="401350" y="943175"/>
            <a:ext cx="2773638" cy="809400"/>
            <a:chOff x="-3212375" y="2188050"/>
            <a:chExt cx="2773638" cy="809400"/>
          </a:xfrm>
        </p:grpSpPr>
        <p:sp>
          <p:nvSpPr>
            <p:cNvPr id="284" name="Google Shape;284;p37"/>
            <p:cNvSpPr/>
            <p:nvPr/>
          </p:nvSpPr>
          <p:spPr>
            <a:xfrm>
              <a:off x="-3212375" y="2264248"/>
              <a:ext cx="501300" cy="5013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285" name="Google Shape;285;p37"/>
            <p:cNvSpPr txBox="1"/>
            <p:nvPr/>
          </p:nvSpPr>
          <p:spPr>
            <a:xfrm>
              <a:off x="-2682137" y="2188050"/>
              <a:ext cx="2243400" cy="8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Open Sans"/>
                  <a:ea typeface="Open Sans"/>
                  <a:cs typeface="Open Sans"/>
                  <a:sym typeface="Open Sans"/>
                </a:rPr>
                <a:t>User s</a:t>
              </a:r>
              <a:r>
                <a:rPr lang="en" sz="1700">
                  <a:latin typeface="Open Sans"/>
                  <a:ea typeface="Open Sans"/>
                  <a:cs typeface="Open Sans"/>
                  <a:sym typeface="Open Sans"/>
                </a:rPr>
                <a:t>ends SMS to a Twilio number</a:t>
              </a:r>
              <a:endParaRPr sz="1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6" name="Google Shape;286;p37"/>
          <p:cNvSpPr/>
          <p:nvPr/>
        </p:nvSpPr>
        <p:spPr>
          <a:xfrm>
            <a:off x="6164813" y="3385923"/>
            <a:ext cx="501300" cy="5013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 sz="22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287" name="Google Shape;287;p37"/>
          <p:cNvGrpSpPr/>
          <p:nvPr/>
        </p:nvGrpSpPr>
        <p:grpSpPr>
          <a:xfrm>
            <a:off x="914463" y="3308075"/>
            <a:ext cx="2247675" cy="809400"/>
            <a:chOff x="4948850" y="3266175"/>
            <a:chExt cx="2247675" cy="809400"/>
          </a:xfrm>
        </p:grpSpPr>
        <p:sp>
          <p:nvSpPr>
            <p:cNvPr id="288" name="Google Shape;288;p37"/>
            <p:cNvSpPr/>
            <p:nvPr/>
          </p:nvSpPr>
          <p:spPr>
            <a:xfrm>
              <a:off x="6695225" y="3304698"/>
              <a:ext cx="501300" cy="5013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289" name="Google Shape;289;p37"/>
            <p:cNvSpPr txBox="1"/>
            <p:nvPr/>
          </p:nvSpPr>
          <p:spPr>
            <a:xfrm>
              <a:off x="4948850" y="3266175"/>
              <a:ext cx="1721700" cy="8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Open Sans"/>
                  <a:ea typeface="Open Sans"/>
                  <a:cs typeface="Open Sans"/>
                  <a:sym typeface="Open Sans"/>
                </a:rPr>
                <a:t>Twilio sends the SMS to the Glitch app running from our device</a:t>
              </a:r>
              <a:endParaRPr sz="1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90" name="Google Shape;290;p37"/>
          <p:cNvGrpSpPr/>
          <p:nvPr/>
        </p:nvGrpSpPr>
        <p:grpSpPr>
          <a:xfrm>
            <a:off x="4297813" y="5026513"/>
            <a:ext cx="2042050" cy="835836"/>
            <a:chOff x="3855700" y="4627638"/>
            <a:chExt cx="2042050" cy="835836"/>
          </a:xfrm>
        </p:grpSpPr>
        <p:sp>
          <p:nvSpPr>
            <p:cNvPr id="291" name="Google Shape;291;p37"/>
            <p:cNvSpPr/>
            <p:nvPr/>
          </p:nvSpPr>
          <p:spPr>
            <a:xfrm>
              <a:off x="3855700" y="4962173"/>
              <a:ext cx="501300" cy="5013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292" name="Google Shape;292;p37"/>
            <p:cNvSpPr txBox="1"/>
            <p:nvPr/>
          </p:nvSpPr>
          <p:spPr>
            <a:xfrm>
              <a:off x="4434350" y="4627638"/>
              <a:ext cx="1463400" cy="8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Open Sans"/>
                  <a:ea typeface="Open Sans"/>
                  <a:cs typeface="Open Sans"/>
                  <a:sym typeface="Open Sans"/>
                </a:rPr>
                <a:t>Our app analyses the text and writes a </a:t>
              </a:r>
              <a:r>
                <a:rPr lang="en" sz="1700">
                  <a:latin typeface="Open Sans"/>
                  <a:ea typeface="Open Sans"/>
                  <a:cs typeface="Open Sans"/>
                  <a:sym typeface="Open Sans"/>
                </a:rPr>
                <a:t>response</a:t>
              </a:r>
              <a:r>
                <a:rPr lang="en" sz="1800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3" name="Google Shape;293;p37"/>
          <p:cNvSpPr txBox="1"/>
          <p:nvPr/>
        </p:nvSpPr>
        <p:spPr>
          <a:xfrm>
            <a:off x="6735677" y="3231875"/>
            <a:ext cx="20352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Twilio sends the SMS reply back to user!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4" name="Google Shape;294;p37"/>
          <p:cNvGrpSpPr/>
          <p:nvPr/>
        </p:nvGrpSpPr>
        <p:grpSpPr>
          <a:xfrm>
            <a:off x="2135073" y="4575835"/>
            <a:ext cx="2041992" cy="2041992"/>
            <a:chOff x="8979453" y="666671"/>
            <a:chExt cx="1874763" cy="1874763"/>
          </a:xfrm>
        </p:grpSpPr>
        <p:pic>
          <p:nvPicPr>
            <p:cNvPr id="295" name="Google Shape;295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79453" y="666671"/>
              <a:ext cx="1874763" cy="187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712500" y="1207675"/>
              <a:ext cx="501300" cy="50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84859">
            <a:off x="3370253" y="2265723"/>
            <a:ext cx="2129149" cy="212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760681">
            <a:off x="6688715" y="1378809"/>
            <a:ext cx="2129153" cy="212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644862">
            <a:off x="2643089" y="1241598"/>
            <a:ext cx="2129149" cy="212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/>
        </p:nvSpPr>
        <p:spPr>
          <a:xfrm>
            <a:off x="262500" y="1253150"/>
            <a:ext cx="86190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We're going to use a few services to make developing this app SUPER easy: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Getting Set Up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741888" y="3826075"/>
            <a:ext cx="35877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Twilio</a:t>
            </a:r>
            <a:endParaRPr b="1" sz="20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Twilio allows us to create SMS and Voice apps. You send a text and it starts running an app behind the scenes.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4814413" y="3826075"/>
            <a:ext cx="35877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Glitch</a:t>
            </a:r>
            <a:endParaRPr b="1" sz="20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Glitch lets you code right in the browser and deploy it instantly!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790" y="2515900"/>
            <a:ext cx="1398939" cy="11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 rotWithShape="1">
          <a:blip r:embed="rId4">
            <a:alphaModFix/>
          </a:blip>
          <a:srcRect b="0" l="-3290" r="3289" t="0"/>
          <a:stretch/>
        </p:blipFill>
        <p:spPr>
          <a:xfrm>
            <a:off x="1407025" y="2007050"/>
            <a:ext cx="2177075" cy="21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901950" y="826025"/>
            <a:ext cx="7340100" cy="7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Great, now let’s see the code!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287700" y="1498775"/>
            <a:ext cx="8568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Head to the URL below to see the code on Glitch!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39"/>
          <p:cNvSpPr/>
          <p:nvPr/>
        </p:nvSpPr>
        <p:spPr>
          <a:xfrm>
            <a:off x="784350" y="1977125"/>
            <a:ext cx="7575300" cy="7518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http://mlhlocal.host/twilioapp-code</a:t>
            </a:r>
            <a:endParaRPr sz="2400">
              <a:solidFill>
                <a:srgbClr val="EAEAEA"/>
              </a:solidFill>
            </a:endParaRPr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226" y="3064600"/>
            <a:ext cx="6621552" cy="3593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/>
        </p:nvSpPr>
        <p:spPr>
          <a:xfrm>
            <a:off x="120000" y="1185625"/>
            <a:ext cx="8904000" cy="3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 the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Remix This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button to create a copy of the code.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We’re going to make some edits and get the app running on our own devices.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3" name="Google Shape;323;p40"/>
          <p:cNvGrpSpPr/>
          <p:nvPr/>
        </p:nvGrpSpPr>
        <p:grpSpPr>
          <a:xfrm>
            <a:off x="2101966" y="2800971"/>
            <a:ext cx="4940079" cy="3899802"/>
            <a:chOff x="152400" y="1824675"/>
            <a:chExt cx="3699325" cy="2920325"/>
          </a:xfrm>
        </p:grpSpPr>
        <p:grpSp>
          <p:nvGrpSpPr>
            <p:cNvPr id="324" name="Google Shape;324;p40"/>
            <p:cNvGrpSpPr/>
            <p:nvPr/>
          </p:nvGrpSpPr>
          <p:grpSpPr>
            <a:xfrm>
              <a:off x="152400" y="1824675"/>
              <a:ext cx="3526000" cy="2844051"/>
              <a:chOff x="152400" y="1824675"/>
              <a:chExt cx="3526000" cy="2844051"/>
            </a:xfrm>
          </p:grpSpPr>
          <p:pic>
            <p:nvPicPr>
              <p:cNvPr id="325" name="Google Shape;325;p40"/>
              <p:cNvPicPr preferRelativeResize="0"/>
              <p:nvPr/>
            </p:nvPicPr>
            <p:blipFill rotWithShape="1">
              <a:blip r:embed="rId3">
                <a:alphaModFix/>
              </a:blip>
              <a:srcRect b="41731" l="0" r="0" t="0"/>
              <a:stretch/>
            </p:blipFill>
            <p:spPr>
              <a:xfrm>
                <a:off x="152400" y="1824675"/>
                <a:ext cx="3526000" cy="2844051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26" name="Google Shape;326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75991"/>
              <a:stretch/>
            </p:blipFill>
            <p:spPr>
              <a:xfrm>
                <a:off x="152400" y="3496901"/>
                <a:ext cx="3526000" cy="1171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7" name="Google Shape;327;p40"/>
            <p:cNvSpPr/>
            <p:nvPr/>
          </p:nvSpPr>
          <p:spPr>
            <a:xfrm>
              <a:off x="2891125" y="4379900"/>
              <a:ext cx="960600" cy="3651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40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Remix the Project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/>
        </p:nvSpPr>
        <p:spPr>
          <a:xfrm>
            <a:off x="3989600" y="1739775"/>
            <a:ext cx="4466100" cy="48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left panel in Glitch shows all the files we have in the project.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have some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files which communicate with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Twilio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way, we can send SMS messages to users containing anything we want.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Let’s go under the hood!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625" y="1671775"/>
            <a:ext cx="2271125" cy="50169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41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Code Review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23" y="2182783"/>
            <a:ext cx="2271125" cy="359159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42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index.js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42" name="Google Shape;342;p42"/>
          <p:cNvSpPr txBox="1"/>
          <p:nvPr/>
        </p:nvSpPr>
        <p:spPr>
          <a:xfrm>
            <a:off x="4835625" y="2912250"/>
            <a:ext cx="3138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index.js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we’ll take a look at it line by line.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3" name="Google Shape;3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6167463">
            <a:off x="2680292" y="3126563"/>
            <a:ext cx="2180512" cy="2180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/>
        </p:nvSpPr>
        <p:spPr>
          <a:xfrm>
            <a:off x="640350" y="3202325"/>
            <a:ext cx="7863300" cy="13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1-5: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Loads the modules needed by the app. They are listed in the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dependencies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the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package.json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file.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338" y="1689263"/>
            <a:ext cx="7437315" cy="1395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0" name="Google Shape;350;p43"/>
          <p:cNvGrpSpPr/>
          <p:nvPr/>
        </p:nvGrpSpPr>
        <p:grpSpPr>
          <a:xfrm>
            <a:off x="1177436" y="4829836"/>
            <a:ext cx="6789145" cy="1152191"/>
            <a:chOff x="305989" y="3671075"/>
            <a:chExt cx="4195233" cy="1035678"/>
          </a:xfrm>
        </p:grpSpPr>
        <p:grpSp>
          <p:nvGrpSpPr>
            <p:cNvPr id="351" name="Google Shape;351;p43"/>
            <p:cNvGrpSpPr/>
            <p:nvPr/>
          </p:nvGrpSpPr>
          <p:grpSpPr>
            <a:xfrm>
              <a:off x="306013" y="3926326"/>
              <a:ext cx="4195208" cy="780427"/>
              <a:chOff x="333414" y="304726"/>
              <a:chExt cx="5525100" cy="780427"/>
            </a:xfrm>
          </p:grpSpPr>
          <p:sp>
            <p:nvSpPr>
              <p:cNvPr id="352" name="Google Shape;352;p43"/>
              <p:cNvSpPr/>
              <p:nvPr/>
            </p:nvSpPr>
            <p:spPr>
              <a:xfrm>
                <a:off x="333414" y="304726"/>
                <a:ext cx="5525100" cy="475200"/>
              </a:xfrm>
              <a:prstGeom prst="rect">
                <a:avLst/>
              </a:prstGeom>
              <a:solidFill>
                <a:srgbClr val="5EA5E5"/>
              </a:solidFill>
              <a:ln cap="flat" cmpd="sng" w="25400">
                <a:solidFill>
                  <a:srgbClr val="35353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r>
                  <a:t/>
                </a:r>
                <a:endParaRPr b="0" i="0" sz="25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53" name="Google Shape;353;p43"/>
              <p:cNvSpPr txBox="1"/>
              <p:nvPr/>
            </p:nvSpPr>
            <p:spPr>
              <a:xfrm>
                <a:off x="413367" y="386753"/>
                <a:ext cx="53670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0800" lIns="50800" spcFirstLastPara="1" rIns="50800" wrap="square" tIns="508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Dependencies: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When one piece of software relies on another piece to run.</a:t>
                </a:r>
                <a:endParaRPr b="1" u="sng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54" name="Google Shape;354;p43"/>
            <p:cNvSpPr/>
            <p:nvPr/>
          </p:nvSpPr>
          <p:spPr>
            <a:xfrm>
              <a:off x="305989" y="3671075"/>
              <a:ext cx="4195200" cy="302100"/>
            </a:xfrm>
            <a:prstGeom prst="rect">
              <a:avLst/>
            </a:prstGeom>
            <a:solidFill>
              <a:srgbClr val="292929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b="1" lang="en">
                  <a:solidFill>
                    <a:srgbClr val="FFD966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b="1" i="0" u="none" cap="none" strike="noStrike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5" name="Google Shape;355;p43"/>
          <p:cNvSpPr/>
          <p:nvPr/>
        </p:nvSpPr>
        <p:spPr>
          <a:xfrm rot="5400000">
            <a:off x="4276500" y="4973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3538800" y="12678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index.js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D857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161550" y="573035"/>
            <a:ext cx="8820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Using your Web Browser, 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this URL: 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877950" y="1859800"/>
            <a:ext cx="7388100" cy="893700"/>
          </a:xfrm>
          <a:prstGeom prst="rect">
            <a:avLst/>
          </a:prstGeom>
          <a:solidFill>
            <a:srgbClr val="ED857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http://mlhlocal.host/lhd-resources</a:t>
            </a:r>
            <a:endParaRPr sz="3000">
              <a:solidFill>
                <a:srgbClr val="FFD966"/>
              </a:solidFill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>
            <a:off x="0" y="3429000"/>
            <a:ext cx="8935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8" name="Google Shape;188;p26"/>
          <p:cNvSpPr txBox="1"/>
          <p:nvPr>
            <p:ph idx="2" type="title"/>
          </p:nvPr>
        </p:nvSpPr>
        <p:spPr>
          <a:xfrm>
            <a:off x="161550" y="3966203"/>
            <a:ext cx="8820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on the workshop you’re attending, and find: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61550" y="4795691"/>
            <a:ext cx="41472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Setup Instructions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Code Samples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demo project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4835250" y="4795691"/>
            <a:ext cx="41472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Workshop FAQ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These Workshop Slides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Learning Resources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145375" y="171025"/>
            <a:ext cx="350700" cy="35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98425" y="119725"/>
            <a:ext cx="444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1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208500" y="3649825"/>
            <a:ext cx="350700" cy="35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161550" y="3598525"/>
            <a:ext cx="444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1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/>
        </p:nvSpPr>
        <p:spPr>
          <a:xfrm>
            <a:off x="152400" y="4143400"/>
            <a:ext cx="88392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7-9: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Activates bodyParser, a module that allows us to read SMS messages that users send to Twilio.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14: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Sets the network port to either the environment variable PORT or 3000.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2" name="Google Shape;3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9175"/>
            <a:ext cx="8839200" cy="191915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" name="Google Shape;363;p44"/>
          <p:cNvSpPr/>
          <p:nvPr/>
        </p:nvSpPr>
        <p:spPr>
          <a:xfrm rot="5400000">
            <a:off x="4276500" y="4973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4"/>
          <p:cNvSpPr txBox="1"/>
          <p:nvPr/>
        </p:nvSpPr>
        <p:spPr>
          <a:xfrm>
            <a:off x="3538800" y="12678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index.js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/>
        </p:nvSpPr>
        <p:spPr>
          <a:xfrm>
            <a:off x="512849" y="5424150"/>
            <a:ext cx="8118300" cy="13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13-34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is the hard-coded list of items that we could send back to the user. Feel free to add your own!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63" y="1791226"/>
            <a:ext cx="7716675" cy="35032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1" name="Google Shape;371;p45"/>
          <p:cNvSpPr/>
          <p:nvPr/>
        </p:nvSpPr>
        <p:spPr>
          <a:xfrm rot="5400000">
            <a:off x="4276500" y="4973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5"/>
          <p:cNvSpPr txBox="1"/>
          <p:nvPr/>
        </p:nvSpPr>
        <p:spPr>
          <a:xfrm>
            <a:off x="3538800" y="12678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index.js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/>
          <p:nvPr/>
        </p:nvSpPr>
        <p:spPr>
          <a:xfrm>
            <a:off x="180175" y="3815825"/>
            <a:ext cx="87894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43: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When our app gets a POST request (when someone sends a message to your Twilio number), it does the following: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44: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Retrieve the phone number that sent the message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45: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generate a random index inside our arrayMessage list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8" name="Google Shape;3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63" y="1719025"/>
            <a:ext cx="8287878" cy="2096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46"/>
          <p:cNvSpPr/>
          <p:nvPr/>
        </p:nvSpPr>
        <p:spPr>
          <a:xfrm rot="5400000">
            <a:off x="4276500" y="4973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6"/>
          <p:cNvSpPr txBox="1"/>
          <p:nvPr/>
        </p:nvSpPr>
        <p:spPr>
          <a:xfrm>
            <a:off x="3538800" y="12678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index.js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/>
        </p:nvSpPr>
        <p:spPr>
          <a:xfrm>
            <a:off x="180150" y="3815825"/>
            <a:ext cx="87837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46: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the Twilio API to send the message back to the phone number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48: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sends an ‘ok’ status to our local server to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finish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51: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Starts the app running on the user’s network port and prints a message to the console to notify us.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63" y="1719025"/>
            <a:ext cx="8287878" cy="2096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7" name="Google Shape;387;p47"/>
          <p:cNvSpPr/>
          <p:nvPr/>
        </p:nvSpPr>
        <p:spPr>
          <a:xfrm rot="5400000">
            <a:off x="4276500" y="4973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7"/>
          <p:cNvSpPr txBox="1"/>
          <p:nvPr/>
        </p:nvSpPr>
        <p:spPr>
          <a:xfrm>
            <a:off x="3538800" y="12678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index.js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.env.example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94" name="Google Shape;394;p48"/>
          <p:cNvSpPr txBox="1"/>
          <p:nvPr/>
        </p:nvSpPr>
        <p:spPr>
          <a:xfrm>
            <a:off x="560100" y="1651125"/>
            <a:ext cx="8023800" cy="18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 click on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.env.example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let’s look at the environment variables.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5" name="Google Shape;3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3249800"/>
            <a:ext cx="3829050" cy="179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0663355">
            <a:off x="1400266" y="2444489"/>
            <a:ext cx="2180511" cy="218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/>
        </p:nvSpPr>
        <p:spPr>
          <a:xfrm>
            <a:off x="360175" y="5370600"/>
            <a:ext cx="85197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Like in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twilio.js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Soon, we’ll be replacing these values with your own credentials.</a:t>
            </a:r>
            <a:endParaRPr sz="1800"/>
          </a:p>
        </p:txBody>
      </p:sp>
      <p:sp>
        <p:nvSpPr>
          <p:cNvPr id="402" name="Google Shape;402;p49"/>
          <p:cNvSpPr txBox="1"/>
          <p:nvPr/>
        </p:nvSpPr>
        <p:spPr>
          <a:xfrm>
            <a:off x="312150" y="1568313"/>
            <a:ext cx="8519700" cy="18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.env.example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contains examples of the environment variables our app needs, like API keys.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When we need to use these credentials, we can use the variable name instead of writing the values again and again.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3" name="Google Shape;403;p49"/>
          <p:cNvPicPr preferRelativeResize="0"/>
          <p:nvPr/>
        </p:nvPicPr>
        <p:blipFill rotWithShape="1">
          <a:blip r:embed="rId3">
            <a:alphaModFix/>
          </a:blip>
          <a:srcRect b="0" l="0" r="1797" t="0"/>
          <a:stretch/>
        </p:blipFill>
        <p:spPr>
          <a:xfrm>
            <a:off x="2876650" y="5520125"/>
            <a:ext cx="5012150" cy="3089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16520">
            <a:off x="2188773" y="4747954"/>
            <a:ext cx="1229953" cy="122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875" y="3789988"/>
            <a:ext cx="5572250" cy="1164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6" name="Google Shape;406;p49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.env.example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07" name="Google Shape;407;p49"/>
          <p:cNvSpPr/>
          <p:nvPr/>
        </p:nvSpPr>
        <p:spPr>
          <a:xfrm rot="5400000">
            <a:off x="4276500" y="25507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9"/>
          <p:cNvSpPr txBox="1"/>
          <p:nvPr/>
        </p:nvSpPr>
        <p:spPr>
          <a:xfrm>
            <a:off x="3538800" y="33212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.env.example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/>
          <p:nvPr/>
        </p:nvSpPr>
        <p:spPr>
          <a:xfrm>
            <a:off x="312150" y="2184100"/>
            <a:ext cx="85197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Where do we get these variables?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4" name="Google Shape;414;p50"/>
          <p:cNvPicPr preferRelativeResize="0"/>
          <p:nvPr/>
        </p:nvPicPr>
        <p:blipFill rotWithShape="1">
          <a:blip r:embed="rId3">
            <a:alphaModFix/>
          </a:blip>
          <a:srcRect b="30035" l="0" r="0" t="0"/>
          <a:stretch/>
        </p:blipFill>
        <p:spPr>
          <a:xfrm>
            <a:off x="1856750" y="3703172"/>
            <a:ext cx="5823724" cy="777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50"/>
          <p:cNvSpPr/>
          <p:nvPr/>
        </p:nvSpPr>
        <p:spPr>
          <a:xfrm>
            <a:off x="5418750" y="3703175"/>
            <a:ext cx="2462700" cy="777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come from Twilio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50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.env.example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17" name="Google Shape;417;p50"/>
          <p:cNvSpPr/>
          <p:nvPr/>
        </p:nvSpPr>
        <p:spPr>
          <a:xfrm rot="5400000">
            <a:off x="4276500" y="24745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0"/>
          <p:cNvSpPr txBox="1"/>
          <p:nvPr/>
        </p:nvSpPr>
        <p:spPr>
          <a:xfrm>
            <a:off x="3538800" y="32450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.env.example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/>
        </p:nvSpPr>
        <p:spPr>
          <a:xfrm>
            <a:off x="560100" y="1651125"/>
            <a:ext cx="8023800" cy="18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 click on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twilio.js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let’s look at the code!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51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twilio.js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3397025"/>
            <a:ext cx="3505200" cy="1409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6" name="Google Shape;4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8099990">
            <a:off x="1848741" y="2338714"/>
            <a:ext cx="2180512" cy="218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/>
          <p:nvPr/>
        </p:nvSpPr>
        <p:spPr>
          <a:xfrm>
            <a:off x="312150" y="2780450"/>
            <a:ext cx="8519700" cy="28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1-3: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Creates the credentials we need to configure Twilio: an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 (security identifier), an authentication token, and our Twilio phone number.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5: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Loads the Twilio module and gives it the SID and authentication token.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2" name="Google Shape;432;p52"/>
          <p:cNvPicPr preferRelativeResize="0"/>
          <p:nvPr/>
        </p:nvPicPr>
        <p:blipFill rotWithShape="1">
          <a:blip r:embed="rId3">
            <a:alphaModFix/>
          </a:blip>
          <a:srcRect b="73491" l="0" r="0" t="0"/>
          <a:stretch/>
        </p:blipFill>
        <p:spPr>
          <a:xfrm>
            <a:off x="829113" y="1627100"/>
            <a:ext cx="7668326" cy="1392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3" name="Google Shape;433;p52"/>
          <p:cNvSpPr/>
          <p:nvPr/>
        </p:nvSpPr>
        <p:spPr>
          <a:xfrm rot="5400000">
            <a:off x="4276500" y="4171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2"/>
          <p:cNvSpPr txBox="1"/>
          <p:nvPr/>
        </p:nvSpPr>
        <p:spPr>
          <a:xfrm>
            <a:off x="3538800" y="11876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twilio.js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/>
          <p:nvPr/>
        </p:nvSpPr>
        <p:spPr>
          <a:xfrm>
            <a:off x="737900" y="4194200"/>
            <a:ext cx="7668300" cy="28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7-16: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Creates a function to craft a new SMS message: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o: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 phone number to send it to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message: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content of the SMS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callback: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something to do after the message is sent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0" name="Google Shape;440;p53"/>
          <p:cNvPicPr preferRelativeResize="0"/>
          <p:nvPr/>
        </p:nvPicPr>
        <p:blipFill rotWithShape="1">
          <a:blip r:embed="rId3">
            <a:alphaModFix/>
          </a:blip>
          <a:srcRect b="27150" l="0" r="0" t="26595"/>
          <a:stretch/>
        </p:blipFill>
        <p:spPr>
          <a:xfrm>
            <a:off x="737838" y="1643750"/>
            <a:ext cx="7668326" cy="243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1" name="Google Shape;441;p53"/>
          <p:cNvSpPr/>
          <p:nvPr/>
        </p:nvSpPr>
        <p:spPr>
          <a:xfrm rot="5400000">
            <a:off x="4276500" y="4171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3"/>
          <p:cNvSpPr txBox="1"/>
          <p:nvPr/>
        </p:nvSpPr>
        <p:spPr>
          <a:xfrm>
            <a:off x="3538800" y="11876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twilio.js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/>
        </p:nvSpPr>
        <p:spPr>
          <a:xfrm>
            <a:off x="161550" y="1869800"/>
            <a:ext cx="88209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Our</a:t>
            </a:r>
            <a:r>
              <a:rPr b="1" i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Mission</a:t>
            </a:r>
            <a:r>
              <a:rPr b="1" i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 to Empower Hackers.</a:t>
            </a:r>
            <a:endParaRPr b="1" i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7"/>
          <p:cNvSpPr/>
          <p:nvPr/>
        </p:nvSpPr>
        <p:spPr>
          <a:xfrm>
            <a:off x="327825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65,000</a:t>
            </a:r>
            <a:r>
              <a:rPr b="1" lang="en" sz="36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36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HACKERS</a:t>
            </a:r>
            <a:endParaRPr sz="1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3293550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12,000</a:t>
            </a:r>
            <a:r>
              <a:rPr b="1" lang="en" sz="36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48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PROJECTS CREATED</a:t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6259275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3,000</a:t>
            </a:r>
            <a:r>
              <a:rPr b="1" lang="en" sz="36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48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SCHOOLS</a:t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548" y="442550"/>
            <a:ext cx="2556899" cy="107676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80850" y="5559000"/>
            <a:ext cx="8982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hope you learn something awesome today!</a:t>
            </a:r>
            <a:endParaRPr b="1" i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Find more resources: http://mlh.io/</a:t>
            </a:r>
            <a:endParaRPr i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"/>
          <p:cNvSpPr txBox="1"/>
          <p:nvPr/>
        </p:nvSpPr>
        <p:spPr>
          <a:xfrm>
            <a:off x="737900" y="2289200"/>
            <a:ext cx="7668300" cy="28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18-20: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allows the sendMessage function to be used in other files in the app!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8" name="Google Shape;448;p54"/>
          <p:cNvPicPr preferRelativeResize="0"/>
          <p:nvPr/>
        </p:nvPicPr>
        <p:blipFill rotWithShape="1">
          <a:blip r:embed="rId3">
            <a:alphaModFix/>
          </a:blip>
          <a:srcRect b="10697" l="0" r="0" t="72483"/>
          <a:stretch/>
        </p:blipFill>
        <p:spPr>
          <a:xfrm>
            <a:off x="737838" y="1649075"/>
            <a:ext cx="7668326" cy="8836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9" name="Google Shape;449;p54"/>
          <p:cNvSpPr/>
          <p:nvPr/>
        </p:nvSpPr>
        <p:spPr>
          <a:xfrm rot="5400000">
            <a:off x="4276500" y="4171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4"/>
          <p:cNvSpPr txBox="1"/>
          <p:nvPr/>
        </p:nvSpPr>
        <p:spPr>
          <a:xfrm>
            <a:off x="3538800" y="11876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twilio.js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/>
        </p:nvSpPr>
        <p:spPr>
          <a:xfrm>
            <a:off x="550050" y="526650"/>
            <a:ext cx="8043900" cy="5804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5"/>
          <p:cNvSpPr txBox="1"/>
          <p:nvPr/>
        </p:nvSpPr>
        <p:spPr>
          <a:xfrm>
            <a:off x="680550" y="1665150"/>
            <a:ext cx="77829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Now that you are familiar with the code, let's set up Twilio so it can handle the messaging function for us.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55"/>
          <p:cNvSpPr txBox="1"/>
          <p:nvPr>
            <p:ph idx="12" type="sldNum"/>
          </p:nvPr>
        </p:nvSpPr>
        <p:spPr>
          <a:xfrm>
            <a:off x="8472458" y="64462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725" y="384810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/>
        </p:nvSpPr>
        <p:spPr>
          <a:xfrm>
            <a:off x="901950" y="1825875"/>
            <a:ext cx="73401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Let’s register for Twilio so we can set up our phone number and get the credentials we need to run the app!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Firstly, head to this URL: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Google Shape;468;p57"/>
          <p:cNvSpPr/>
          <p:nvPr/>
        </p:nvSpPr>
        <p:spPr>
          <a:xfrm>
            <a:off x="685650" y="4092100"/>
            <a:ext cx="7772700" cy="7335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mlhlocal.host/twilio</a:t>
            </a:r>
            <a:endParaRPr sz="3000">
              <a:solidFill>
                <a:srgbClr val="EAEAEA"/>
              </a:solidFill>
            </a:endParaRPr>
          </a:p>
        </p:txBody>
      </p:sp>
      <p:sp>
        <p:nvSpPr>
          <p:cNvPr id="469" name="Google Shape;469;p57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Setting up Twilio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735" y="2828200"/>
            <a:ext cx="5380376" cy="37066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5" name="Google Shape;475;p58"/>
          <p:cNvSpPr txBox="1"/>
          <p:nvPr/>
        </p:nvSpPr>
        <p:spPr>
          <a:xfrm>
            <a:off x="449363" y="1941513"/>
            <a:ext cx="8243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Enter your name, email address, and create a password.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Get Started.</a:t>
            </a:r>
            <a:endParaRPr b="1" sz="18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58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Register for Twilio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9"/>
          <p:cNvPicPr preferRelativeResize="0"/>
          <p:nvPr/>
        </p:nvPicPr>
        <p:blipFill rotWithShape="1">
          <a:blip r:embed="rId3">
            <a:alphaModFix/>
          </a:blip>
          <a:srcRect b="8315" l="0" r="46618" t="0"/>
          <a:stretch/>
        </p:blipFill>
        <p:spPr>
          <a:xfrm>
            <a:off x="290000" y="3242175"/>
            <a:ext cx="3813802" cy="25300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2" name="Google Shape;482;p59"/>
          <p:cNvSpPr txBox="1"/>
          <p:nvPr/>
        </p:nvSpPr>
        <p:spPr>
          <a:xfrm>
            <a:off x="449375" y="1827213"/>
            <a:ext cx="8243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Enter your mobile phone number, wait for an SMS, and enter the verification code you receive.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3" name="Google Shape;483;p59"/>
          <p:cNvPicPr preferRelativeResize="0"/>
          <p:nvPr/>
        </p:nvPicPr>
        <p:blipFill rotWithShape="1">
          <a:blip r:embed="rId4">
            <a:alphaModFix/>
          </a:blip>
          <a:srcRect b="0" l="0" r="52854" t="0"/>
          <a:stretch/>
        </p:blipFill>
        <p:spPr>
          <a:xfrm>
            <a:off x="4563975" y="3242175"/>
            <a:ext cx="4420825" cy="25300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4" name="Google Shape;484;p59"/>
          <p:cNvSpPr/>
          <p:nvPr/>
        </p:nvSpPr>
        <p:spPr>
          <a:xfrm>
            <a:off x="159200" y="281547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85" name="Google Shape;485;p59"/>
          <p:cNvSpPr/>
          <p:nvPr/>
        </p:nvSpPr>
        <p:spPr>
          <a:xfrm>
            <a:off x="4330400" y="2815477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86" name="Google Shape;486;p59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Register for Twilio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875" y="2839951"/>
            <a:ext cx="7626350" cy="298402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2" name="Google Shape;492;p60"/>
          <p:cNvSpPr txBox="1"/>
          <p:nvPr/>
        </p:nvSpPr>
        <p:spPr>
          <a:xfrm>
            <a:off x="449375" y="1674813"/>
            <a:ext cx="8243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go ahead and click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Skip to dashboard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60"/>
          <p:cNvSpPr/>
          <p:nvPr/>
        </p:nvSpPr>
        <p:spPr>
          <a:xfrm>
            <a:off x="669375" y="2512950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94" name="Google Shape;494;p60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Register for Twilio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95" name="Google Shape;495;p60"/>
          <p:cNvSpPr/>
          <p:nvPr/>
        </p:nvSpPr>
        <p:spPr>
          <a:xfrm>
            <a:off x="6923425" y="5358700"/>
            <a:ext cx="15603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"/>
          <p:cNvSpPr txBox="1"/>
          <p:nvPr>
            <p:ph idx="1" type="body"/>
          </p:nvPr>
        </p:nvSpPr>
        <p:spPr>
          <a:xfrm>
            <a:off x="248700" y="1653350"/>
            <a:ext cx="86466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upside arrow icon next to your email, select </a:t>
            </a:r>
            <a:r>
              <a:rPr b="1" lang="en">
                <a:solidFill>
                  <a:srgbClr val="5EA5E5"/>
                </a:solidFill>
              </a:rPr>
              <a:t>Create New Project</a:t>
            </a:r>
            <a:endParaRPr/>
          </a:p>
        </p:txBody>
      </p:sp>
      <p:pic>
        <p:nvPicPr>
          <p:cNvPr id="501" name="Google Shape;5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925" y="2545450"/>
            <a:ext cx="4012150" cy="36412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2" name="Google Shape;502;p61"/>
          <p:cNvSpPr/>
          <p:nvPr/>
        </p:nvSpPr>
        <p:spPr>
          <a:xfrm>
            <a:off x="2761650" y="5606400"/>
            <a:ext cx="2648100" cy="34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1"/>
          <p:cNvSpPr/>
          <p:nvPr/>
        </p:nvSpPr>
        <p:spPr>
          <a:xfrm>
            <a:off x="2761650" y="4062400"/>
            <a:ext cx="2993700" cy="34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1"/>
          <p:cNvSpPr/>
          <p:nvPr/>
        </p:nvSpPr>
        <p:spPr>
          <a:xfrm>
            <a:off x="2761650" y="3318175"/>
            <a:ext cx="2321100" cy="34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1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Create a New Project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idx="1" type="body"/>
          </p:nvPr>
        </p:nvSpPr>
        <p:spPr>
          <a:xfrm>
            <a:off x="360275" y="1424750"/>
            <a:ext cx="86466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</a:t>
            </a:r>
            <a:r>
              <a:rPr b="1" lang="en">
                <a:solidFill>
                  <a:srgbClr val="5EA5E5"/>
                </a:solidFill>
              </a:rPr>
              <a:t>Products</a:t>
            </a:r>
            <a:r>
              <a:rPr lang="en"/>
              <a:t>, select </a:t>
            </a:r>
            <a:r>
              <a:rPr b="1" lang="en">
                <a:solidFill>
                  <a:srgbClr val="5EA5E5"/>
                </a:solidFill>
              </a:rPr>
              <a:t>Programmable SMS</a:t>
            </a:r>
            <a:r>
              <a:rPr lang="en"/>
              <a:t>, then click </a:t>
            </a:r>
            <a:r>
              <a:rPr b="1" lang="en">
                <a:solidFill>
                  <a:srgbClr val="5EA5E5"/>
                </a:solidFill>
              </a:rPr>
              <a:t>Continue</a:t>
            </a:r>
            <a:r>
              <a:rPr lang="en"/>
              <a:t>.</a:t>
            </a:r>
            <a:endParaRPr/>
          </a:p>
        </p:txBody>
      </p:sp>
      <p:pic>
        <p:nvPicPr>
          <p:cNvPr id="511" name="Google Shape;5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075" y="2107021"/>
            <a:ext cx="7541792" cy="460945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" name="Google Shape;512;p62"/>
          <p:cNvSpPr/>
          <p:nvPr/>
        </p:nvSpPr>
        <p:spPr>
          <a:xfrm>
            <a:off x="4246050" y="2869300"/>
            <a:ext cx="3332400" cy="66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2"/>
          <p:cNvSpPr/>
          <p:nvPr/>
        </p:nvSpPr>
        <p:spPr>
          <a:xfrm>
            <a:off x="1170875" y="4012300"/>
            <a:ext cx="3165300" cy="99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2"/>
          <p:cNvSpPr/>
          <p:nvPr/>
        </p:nvSpPr>
        <p:spPr>
          <a:xfrm>
            <a:off x="1259950" y="6368050"/>
            <a:ext cx="773100" cy="34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2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Create a New Project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/>
          <p:nvPr>
            <p:ph idx="1" type="body"/>
          </p:nvPr>
        </p:nvSpPr>
        <p:spPr>
          <a:xfrm>
            <a:off x="599600" y="1577150"/>
            <a:ext cx="79428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in a name for your project and click </a:t>
            </a:r>
            <a:r>
              <a:rPr b="1" lang="en">
                <a:solidFill>
                  <a:srgbClr val="5EA5E5"/>
                </a:solidFill>
              </a:rPr>
              <a:t>Continue</a:t>
            </a:r>
            <a:r>
              <a:rPr lang="en"/>
              <a:t>.</a:t>
            </a:r>
            <a:endParaRPr/>
          </a:p>
        </p:txBody>
      </p:sp>
      <p:pic>
        <p:nvPicPr>
          <p:cNvPr id="521" name="Google Shape;521;p63"/>
          <p:cNvPicPr preferRelativeResize="0"/>
          <p:nvPr/>
        </p:nvPicPr>
        <p:blipFill rotWithShape="1">
          <a:blip r:embed="rId3">
            <a:alphaModFix/>
          </a:blip>
          <a:srcRect b="14759" l="3788" r="10682" t="6525"/>
          <a:stretch/>
        </p:blipFill>
        <p:spPr>
          <a:xfrm>
            <a:off x="1175262" y="2548625"/>
            <a:ext cx="6793476" cy="36284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2" name="Google Shape;522;p63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Create a New Project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161550" y="861525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will you </a:t>
            </a:r>
            <a:r>
              <a:rPr b="1" lang="en" sz="30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learn</a:t>
            </a:r>
            <a:r>
              <a:rPr b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today?</a:t>
            </a:r>
            <a:endParaRPr b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1118475" y="224697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1118475" y="3532202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1118475" y="481742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956525" y="2110225"/>
            <a:ext cx="606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to configure a Twilio phone number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956525" y="3433952"/>
            <a:ext cx="606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to set up automatic SMS responses with TwiML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1956525" y="4719175"/>
            <a:ext cx="606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to create a Twilio App! 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idx="1" type="body"/>
          </p:nvPr>
        </p:nvSpPr>
        <p:spPr>
          <a:xfrm>
            <a:off x="501800" y="1424750"/>
            <a:ext cx="80802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</a:t>
            </a:r>
            <a:r>
              <a:rPr b="1" lang="en">
                <a:solidFill>
                  <a:srgbClr val="5EA5E5"/>
                </a:solidFill>
              </a:rPr>
              <a:t>Skip This Step</a:t>
            </a:r>
            <a:r>
              <a:rPr lang="en"/>
              <a:t>.</a:t>
            </a:r>
            <a:endParaRPr/>
          </a:p>
        </p:txBody>
      </p:sp>
      <p:pic>
        <p:nvPicPr>
          <p:cNvPr id="528" name="Google Shape;5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6146"/>
            <a:ext cx="8839200" cy="446145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9" name="Google Shape;529;p64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Create a New Project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530" name="Google Shape;530;p64"/>
          <p:cNvSpPr/>
          <p:nvPr/>
        </p:nvSpPr>
        <p:spPr>
          <a:xfrm>
            <a:off x="2708175" y="5882200"/>
            <a:ext cx="1496400" cy="48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/>
          <p:nvPr>
            <p:ph idx="1" type="body"/>
          </p:nvPr>
        </p:nvSpPr>
        <p:spPr>
          <a:xfrm>
            <a:off x="2312100" y="1424746"/>
            <a:ext cx="45198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</a:t>
            </a:r>
            <a:r>
              <a:rPr b="1" lang="en">
                <a:solidFill>
                  <a:srgbClr val="5EA5E5"/>
                </a:solidFill>
              </a:rPr>
              <a:t>Get Started</a:t>
            </a:r>
            <a:r>
              <a:rPr lang="en"/>
              <a:t>.</a:t>
            </a:r>
            <a:endParaRPr/>
          </a:p>
        </p:txBody>
      </p:sp>
      <p:pic>
        <p:nvPicPr>
          <p:cNvPr id="536" name="Google Shape;5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75" y="2045671"/>
            <a:ext cx="8682645" cy="460945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" name="Google Shape;537;p65"/>
          <p:cNvSpPr/>
          <p:nvPr/>
        </p:nvSpPr>
        <p:spPr>
          <a:xfrm>
            <a:off x="501800" y="4837925"/>
            <a:ext cx="1080900" cy="42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081728">
            <a:off x="1463417" y="1761618"/>
            <a:ext cx="3628639" cy="362863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5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Create a New Project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6"/>
          <p:cNvSpPr txBox="1"/>
          <p:nvPr>
            <p:ph idx="1" type="body"/>
          </p:nvPr>
        </p:nvSpPr>
        <p:spPr>
          <a:xfrm>
            <a:off x="979200" y="1348550"/>
            <a:ext cx="7185600" cy="15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going to register a telephone number to use in our project.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</a:t>
            </a:r>
            <a:r>
              <a:rPr b="1" lang="en">
                <a:solidFill>
                  <a:srgbClr val="5EA5E5"/>
                </a:solidFill>
              </a:rPr>
              <a:t>Get a number</a:t>
            </a:r>
            <a:r>
              <a:rPr lang="en"/>
              <a:t>.</a:t>
            </a:r>
            <a:endParaRPr/>
          </a:p>
        </p:txBody>
      </p:sp>
      <p:pic>
        <p:nvPicPr>
          <p:cNvPr id="545" name="Google Shape;545;p66"/>
          <p:cNvPicPr preferRelativeResize="0"/>
          <p:nvPr/>
        </p:nvPicPr>
        <p:blipFill rotWithShape="1">
          <a:blip r:embed="rId3">
            <a:alphaModFix/>
          </a:blip>
          <a:srcRect b="0" l="0" r="47561" t="0"/>
          <a:stretch/>
        </p:blipFill>
        <p:spPr>
          <a:xfrm>
            <a:off x="1167150" y="3060875"/>
            <a:ext cx="6809702" cy="299402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66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Register a Phone Number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7"/>
          <p:cNvSpPr txBox="1"/>
          <p:nvPr>
            <p:ph idx="1" type="body"/>
          </p:nvPr>
        </p:nvSpPr>
        <p:spPr>
          <a:xfrm>
            <a:off x="662250" y="1653350"/>
            <a:ext cx="80616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</a:t>
            </a:r>
            <a:r>
              <a:rPr b="1" lang="en">
                <a:solidFill>
                  <a:srgbClr val="5EA5E5"/>
                </a:solidFill>
              </a:rPr>
              <a:t>Choose this Number</a:t>
            </a:r>
            <a:r>
              <a:rPr lang="en"/>
              <a:t>. Make a note of your number!</a:t>
            </a:r>
            <a:endParaRPr/>
          </a:p>
        </p:txBody>
      </p:sp>
      <p:pic>
        <p:nvPicPr>
          <p:cNvPr id="552" name="Google Shape;55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471750"/>
            <a:ext cx="8839199" cy="35533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3" name="Google Shape;553;p67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Register a Phone Number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8"/>
          <p:cNvSpPr txBox="1"/>
          <p:nvPr>
            <p:ph idx="1" type="body"/>
          </p:nvPr>
        </p:nvSpPr>
        <p:spPr>
          <a:xfrm>
            <a:off x="360275" y="1424750"/>
            <a:ext cx="84399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</a:t>
            </a:r>
            <a:r>
              <a:rPr b="1" lang="en">
                <a:solidFill>
                  <a:srgbClr val="5EA5E5"/>
                </a:solidFill>
              </a:rPr>
              <a:t>All Products and Services</a:t>
            </a:r>
            <a:r>
              <a:rPr lang="en"/>
              <a:t> icon on the left panel (it has three dots).</a:t>
            </a:r>
            <a:endParaRPr/>
          </a:p>
        </p:txBody>
      </p:sp>
      <p:pic>
        <p:nvPicPr>
          <p:cNvPr id="559" name="Google Shape;559;p68"/>
          <p:cNvPicPr preferRelativeResize="0"/>
          <p:nvPr/>
        </p:nvPicPr>
        <p:blipFill rotWithShape="1">
          <a:blip r:embed="rId3">
            <a:alphaModFix/>
          </a:blip>
          <a:srcRect b="12165" l="0" r="0" t="0"/>
          <a:stretch/>
        </p:blipFill>
        <p:spPr>
          <a:xfrm>
            <a:off x="1584625" y="2419350"/>
            <a:ext cx="5974749" cy="40486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0" name="Google Shape;56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362988" y="2655838"/>
            <a:ext cx="3961125" cy="39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8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Configure the</a:t>
            </a:r>
            <a:r>
              <a:rPr lang="en" sz="3000">
                <a:solidFill>
                  <a:srgbClr val="000000"/>
                </a:solidFill>
              </a:rPr>
              <a:t> Phone Number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562" name="Google Shape;562;p68"/>
          <p:cNvSpPr/>
          <p:nvPr/>
        </p:nvSpPr>
        <p:spPr>
          <a:xfrm>
            <a:off x="1510900" y="3312050"/>
            <a:ext cx="1441500" cy="42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/>
          <p:nvPr>
            <p:ph idx="1" type="body"/>
          </p:nvPr>
        </p:nvSpPr>
        <p:spPr>
          <a:xfrm>
            <a:off x="2312100" y="1424746"/>
            <a:ext cx="45198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click </a:t>
            </a:r>
            <a:r>
              <a:rPr b="1" lang="en">
                <a:solidFill>
                  <a:srgbClr val="5EA5E5"/>
                </a:solidFill>
              </a:rPr>
              <a:t>Phone Numbers</a:t>
            </a:r>
            <a:r>
              <a:rPr lang="en"/>
              <a:t>.</a:t>
            </a:r>
            <a:endParaRPr/>
          </a:p>
        </p:txBody>
      </p:sp>
      <p:pic>
        <p:nvPicPr>
          <p:cNvPr id="568" name="Google Shape;5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925" y="2105346"/>
            <a:ext cx="2956160" cy="460945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9" name="Google Shape;569;p69"/>
          <p:cNvSpPr/>
          <p:nvPr/>
        </p:nvSpPr>
        <p:spPr>
          <a:xfrm>
            <a:off x="3093925" y="4915100"/>
            <a:ext cx="2516100" cy="39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9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Configure the Phone Number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0"/>
          <p:cNvSpPr txBox="1"/>
          <p:nvPr>
            <p:ph idx="1" type="body"/>
          </p:nvPr>
        </p:nvSpPr>
        <p:spPr>
          <a:xfrm>
            <a:off x="2312100" y="1653346"/>
            <a:ext cx="45198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your new number.</a:t>
            </a:r>
            <a:endParaRPr/>
          </a:p>
        </p:txBody>
      </p:sp>
      <p:pic>
        <p:nvPicPr>
          <p:cNvPr id="576" name="Google Shape;5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75" y="2466771"/>
            <a:ext cx="8839202" cy="265176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7" name="Google Shape;577;p70"/>
          <p:cNvSpPr/>
          <p:nvPr/>
        </p:nvSpPr>
        <p:spPr>
          <a:xfrm>
            <a:off x="286950" y="3614550"/>
            <a:ext cx="716700" cy="3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96622">
            <a:off x="795263" y="1713411"/>
            <a:ext cx="3527673" cy="3030477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0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Configure the Phone Number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1"/>
          <p:cNvSpPr txBox="1"/>
          <p:nvPr>
            <p:ph idx="1" type="body"/>
          </p:nvPr>
        </p:nvSpPr>
        <p:spPr>
          <a:xfrm>
            <a:off x="1004850" y="1348550"/>
            <a:ext cx="7134300" cy="13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we configure what happens when someone sends an SMS or a call to your new phone number. </a:t>
            </a:r>
            <a:endParaRPr/>
          </a:p>
        </p:txBody>
      </p:sp>
      <p:pic>
        <p:nvPicPr>
          <p:cNvPr id="585" name="Google Shape;5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24146"/>
            <a:ext cx="8839201" cy="1840243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6" name="Google Shape;586;p71"/>
          <p:cNvSpPr txBox="1"/>
          <p:nvPr>
            <p:ph idx="1" type="body"/>
          </p:nvPr>
        </p:nvSpPr>
        <p:spPr>
          <a:xfrm>
            <a:off x="901800" y="4929950"/>
            <a:ext cx="7340100" cy="13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 this webpage open for now - we’ll come back to it </a:t>
            </a:r>
            <a:r>
              <a:rPr lang="en"/>
              <a:t>soon</a:t>
            </a:r>
            <a:r>
              <a:rPr lang="en"/>
              <a:t>. Now, we’re going to set up the response.</a:t>
            </a:r>
            <a:endParaRPr/>
          </a:p>
        </p:txBody>
      </p:sp>
      <p:sp>
        <p:nvSpPr>
          <p:cNvPr id="587" name="Google Shape;587;p71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Webhooks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"/>
          <p:cNvSpPr/>
          <p:nvPr/>
        </p:nvSpPr>
        <p:spPr>
          <a:xfrm>
            <a:off x="685650" y="3328250"/>
            <a:ext cx="7772700" cy="7335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http://twilio.com/console</a:t>
            </a:r>
            <a:endParaRPr sz="3000">
              <a:solidFill>
                <a:srgbClr val="EAEAEA"/>
              </a:solidFill>
            </a:endParaRPr>
          </a:p>
        </p:txBody>
      </p:sp>
      <p:sp>
        <p:nvSpPr>
          <p:cNvPr id="593" name="Google Shape;593;p72"/>
          <p:cNvSpPr txBox="1"/>
          <p:nvPr>
            <p:ph idx="1" type="body"/>
          </p:nvPr>
        </p:nvSpPr>
        <p:spPr>
          <a:xfrm>
            <a:off x="228300" y="1565900"/>
            <a:ext cx="8501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find our authentication tokens.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to the Twilio Console:</a:t>
            </a:r>
            <a:endParaRPr/>
          </a:p>
        </p:txBody>
      </p:sp>
      <p:sp>
        <p:nvSpPr>
          <p:cNvPr id="594" name="Google Shape;594;p72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Authentication Tokens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3"/>
          <p:cNvSpPr txBox="1"/>
          <p:nvPr>
            <p:ph idx="1" type="body"/>
          </p:nvPr>
        </p:nvSpPr>
        <p:spPr>
          <a:xfrm>
            <a:off x="475350" y="1388100"/>
            <a:ext cx="81933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Dashboard shows your SID. Click</a:t>
            </a:r>
            <a:r>
              <a:rPr b="1" lang="en">
                <a:solidFill>
                  <a:srgbClr val="5EA5E5"/>
                </a:solidFill>
              </a:rPr>
              <a:t> view</a:t>
            </a:r>
            <a:r>
              <a:rPr lang="en"/>
              <a:t> to see your Auth token too.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600" name="Google Shape;6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75" y="2609575"/>
            <a:ext cx="8562124" cy="254162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1" name="Google Shape;601;p73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Authentication Tokens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02" name="Google Shape;602;p73"/>
          <p:cNvSpPr/>
          <p:nvPr/>
        </p:nvSpPr>
        <p:spPr>
          <a:xfrm>
            <a:off x="5744300" y="4083550"/>
            <a:ext cx="488400" cy="34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725" y="273910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4"/>
          <p:cNvSpPr txBox="1"/>
          <p:nvPr>
            <p:ph idx="1" type="body"/>
          </p:nvPr>
        </p:nvSpPr>
        <p:spPr>
          <a:xfrm>
            <a:off x="1324050" y="1761275"/>
            <a:ext cx="6495900" cy="11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back to Glitch, open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.env </a:t>
            </a:r>
            <a:r>
              <a:rPr b="1" lang="en" u="sng"/>
              <a:t>(NOT .env.example) </a:t>
            </a:r>
            <a:r>
              <a:rPr lang="en"/>
              <a:t>and add your phone number and auth tokens.</a:t>
            </a:r>
            <a:endParaRPr/>
          </a:p>
        </p:txBody>
      </p:sp>
      <p:pic>
        <p:nvPicPr>
          <p:cNvPr id="608" name="Google Shape;608;p74"/>
          <p:cNvPicPr preferRelativeResize="0"/>
          <p:nvPr/>
        </p:nvPicPr>
        <p:blipFill rotWithShape="1">
          <a:blip r:embed="rId3">
            <a:alphaModFix/>
          </a:blip>
          <a:srcRect b="25683" l="0" r="0" t="33953"/>
          <a:stretch/>
        </p:blipFill>
        <p:spPr>
          <a:xfrm>
            <a:off x="512138" y="3567075"/>
            <a:ext cx="8119725" cy="11208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9" name="Google Shape;609;p74"/>
          <p:cNvSpPr txBox="1"/>
          <p:nvPr>
            <p:ph idx="1" type="body"/>
          </p:nvPr>
        </p:nvSpPr>
        <p:spPr>
          <a:xfrm>
            <a:off x="1272675" y="4634050"/>
            <a:ext cx="64959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codes will be unique to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610" name="Google Shape;610;p74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Adding Your </a:t>
            </a:r>
            <a:r>
              <a:rPr lang="en" sz="3000">
                <a:solidFill>
                  <a:srgbClr val="000000"/>
                </a:solidFill>
              </a:rPr>
              <a:t>Authentication Tokens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11" name="Google Shape;611;p74"/>
          <p:cNvSpPr/>
          <p:nvPr/>
        </p:nvSpPr>
        <p:spPr>
          <a:xfrm rot="5400000">
            <a:off x="4276500" y="23221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4"/>
          <p:cNvSpPr txBox="1"/>
          <p:nvPr/>
        </p:nvSpPr>
        <p:spPr>
          <a:xfrm>
            <a:off x="3538800" y="30926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.env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"/>
          <p:cNvSpPr txBox="1"/>
          <p:nvPr>
            <p:ph idx="1" type="body"/>
          </p:nvPr>
        </p:nvSpPr>
        <p:spPr>
          <a:xfrm>
            <a:off x="423900" y="1247100"/>
            <a:ext cx="8296200" cy="336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there!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all we have to do is launch our app in Glitch, and give Twilio the URL.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when we send an SMS to our number, it will redirect to our app and generate a response.</a:t>
            </a:r>
            <a:endParaRPr/>
          </a:p>
        </p:txBody>
      </p:sp>
      <p:pic>
        <p:nvPicPr>
          <p:cNvPr id="618" name="Google Shape;6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038" y="5184300"/>
            <a:ext cx="4187925" cy="11270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9" name="Google Shape;619;p75"/>
          <p:cNvSpPr txBox="1"/>
          <p:nvPr/>
        </p:nvSpPr>
        <p:spPr>
          <a:xfrm>
            <a:off x="3018300" y="4434800"/>
            <a:ext cx="31074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 Glitch, click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Live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0" name="Google Shape;620;p75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Adding Twilio Webhook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21" name="Google Shape;621;p75"/>
          <p:cNvSpPr/>
          <p:nvPr/>
        </p:nvSpPr>
        <p:spPr>
          <a:xfrm>
            <a:off x="5548900" y="5266800"/>
            <a:ext cx="488400" cy="34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6"/>
          <p:cNvSpPr txBox="1"/>
          <p:nvPr>
            <p:ph idx="1" type="body"/>
          </p:nvPr>
        </p:nvSpPr>
        <p:spPr>
          <a:xfrm>
            <a:off x="680250" y="1647550"/>
            <a:ext cx="7783500" cy="255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app should launch in a new tab. Copy the URL - it will be something like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https://random-name.glitch.me.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back to your Twilio Phone number dashboard:</a:t>
            </a:r>
            <a:endParaRPr sz="2200"/>
          </a:p>
        </p:txBody>
      </p:sp>
      <p:sp>
        <p:nvSpPr>
          <p:cNvPr id="627" name="Google Shape;627;p76"/>
          <p:cNvSpPr/>
          <p:nvPr/>
        </p:nvSpPr>
        <p:spPr>
          <a:xfrm>
            <a:off x="923700" y="4229300"/>
            <a:ext cx="7296600" cy="6660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https://twilio.com/console/phone-numbers/</a:t>
            </a:r>
            <a:endParaRPr sz="2400">
              <a:solidFill>
                <a:srgbClr val="EAEAEA"/>
              </a:solidFill>
            </a:endParaRPr>
          </a:p>
        </p:txBody>
      </p:sp>
      <p:sp>
        <p:nvSpPr>
          <p:cNvPr id="628" name="Google Shape;628;p76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Adding Twilio Webhook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7"/>
          <p:cNvSpPr txBox="1"/>
          <p:nvPr>
            <p:ph idx="1" type="body"/>
          </p:nvPr>
        </p:nvSpPr>
        <p:spPr>
          <a:xfrm>
            <a:off x="680250" y="1582825"/>
            <a:ext cx="7783500" cy="985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your registered number.</a:t>
            </a:r>
            <a:endParaRPr/>
          </a:p>
        </p:txBody>
      </p:sp>
      <p:pic>
        <p:nvPicPr>
          <p:cNvPr id="634" name="Google Shape;6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91" y="2422380"/>
            <a:ext cx="7977226" cy="112304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5" name="Google Shape;63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00" y="4877528"/>
            <a:ext cx="7994225" cy="140449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6" name="Google Shape;636;p77"/>
          <p:cNvSpPr txBox="1"/>
          <p:nvPr>
            <p:ph idx="1" type="body"/>
          </p:nvPr>
        </p:nvSpPr>
        <p:spPr>
          <a:xfrm>
            <a:off x="464363" y="3839600"/>
            <a:ext cx="8297700" cy="985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 down to </a:t>
            </a:r>
            <a:r>
              <a:rPr b="1" lang="en">
                <a:solidFill>
                  <a:srgbClr val="5EA5E5"/>
                </a:solidFill>
              </a:rPr>
              <a:t>Messaging</a:t>
            </a:r>
            <a:r>
              <a:rPr lang="en"/>
              <a:t> and add your app url to the Message Webhook. Click </a:t>
            </a:r>
            <a:r>
              <a:rPr b="1" lang="en">
                <a:solidFill>
                  <a:srgbClr val="5EA5E5"/>
                </a:solidFill>
              </a:rPr>
              <a:t>Save</a:t>
            </a:r>
            <a:r>
              <a:rPr lang="en"/>
              <a:t>.</a:t>
            </a:r>
            <a:endParaRPr/>
          </a:p>
        </p:txBody>
      </p:sp>
      <p:pic>
        <p:nvPicPr>
          <p:cNvPr id="637" name="Google Shape;63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250" y="6020175"/>
            <a:ext cx="1019175" cy="457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8" name="Google Shape;638;p77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Adding Twilio Webhook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39" name="Google Shape;639;p77"/>
          <p:cNvSpPr/>
          <p:nvPr/>
        </p:nvSpPr>
        <p:spPr>
          <a:xfrm>
            <a:off x="616100" y="3098025"/>
            <a:ext cx="1122900" cy="34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7"/>
          <p:cNvSpPr/>
          <p:nvPr/>
        </p:nvSpPr>
        <p:spPr>
          <a:xfrm>
            <a:off x="3780700" y="5495400"/>
            <a:ext cx="1836600" cy="34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525" y="4391233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9"/>
          <p:cNvSpPr txBox="1"/>
          <p:nvPr>
            <p:ph idx="1" type="body"/>
          </p:nvPr>
        </p:nvSpPr>
        <p:spPr>
          <a:xfrm>
            <a:off x="429150" y="1859175"/>
            <a:ext cx="8285700" cy="30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Trying sending an SMS saying ‘</a:t>
            </a:r>
            <a:r>
              <a:rPr b="1" lang="en">
                <a:solidFill>
                  <a:srgbClr val="5EA5E5"/>
                </a:solidFill>
              </a:rPr>
              <a:t>show me a meme!</a:t>
            </a:r>
            <a:r>
              <a:rPr b="1" lang="en">
                <a:solidFill>
                  <a:srgbClr val="5EA5E5"/>
                </a:solidFill>
              </a:rPr>
              <a:t>’</a:t>
            </a:r>
            <a:r>
              <a:rPr lang="en"/>
              <a:t> to your Twilio number!</a:t>
            </a:r>
            <a:endParaRPr/>
          </a:p>
        </p:txBody>
      </p:sp>
      <p:pic>
        <p:nvPicPr>
          <p:cNvPr id="651" name="Google Shape;6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850" y="2814975"/>
            <a:ext cx="3324300" cy="33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9"/>
          <p:cNvSpPr txBox="1"/>
          <p:nvPr>
            <p:ph type="title"/>
          </p:nvPr>
        </p:nvSpPr>
        <p:spPr>
          <a:xfrm>
            <a:off x="901950" y="78962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Testing Your App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0"/>
          <p:cNvSpPr/>
          <p:nvPr/>
        </p:nvSpPr>
        <p:spPr>
          <a:xfrm>
            <a:off x="550050" y="526650"/>
            <a:ext cx="8043900" cy="5804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80"/>
          <p:cNvSpPr txBox="1"/>
          <p:nvPr/>
        </p:nvSpPr>
        <p:spPr>
          <a:xfrm>
            <a:off x="1491400" y="1665150"/>
            <a:ext cx="60504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Raise your hand and ask for help if your app isn't working!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80"/>
          <p:cNvSpPr txBox="1"/>
          <p:nvPr>
            <p:ph idx="12" type="sldNum"/>
          </p:nvPr>
        </p:nvSpPr>
        <p:spPr>
          <a:xfrm>
            <a:off x="8472458" y="6446222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150" y="4934333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82"/>
          <p:cNvGrpSpPr/>
          <p:nvPr/>
        </p:nvGrpSpPr>
        <p:grpSpPr>
          <a:xfrm>
            <a:off x="430425" y="3053150"/>
            <a:ext cx="7907550" cy="752400"/>
            <a:chOff x="876675" y="2074250"/>
            <a:chExt cx="7907550" cy="752400"/>
          </a:xfrm>
        </p:grpSpPr>
        <p:sp>
          <p:nvSpPr>
            <p:cNvPr id="670" name="Google Shape;670;p82"/>
            <p:cNvSpPr/>
            <p:nvPr/>
          </p:nvSpPr>
          <p:spPr>
            <a:xfrm>
              <a:off x="876675" y="221100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671" name="Google Shape;671;p82"/>
            <p:cNvSpPr txBox="1"/>
            <p:nvPr/>
          </p:nvSpPr>
          <p:spPr>
            <a:xfrm>
              <a:off x="1714725" y="2074250"/>
              <a:ext cx="70695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Twilio is a PaaS platform which allows you add communication functionality to your projects.</a:t>
              </a:r>
              <a:endParaRPr sz="22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2" name="Google Shape;672;p82"/>
          <p:cNvGrpSpPr/>
          <p:nvPr/>
        </p:nvGrpSpPr>
        <p:grpSpPr>
          <a:xfrm>
            <a:off x="430425" y="4179575"/>
            <a:ext cx="8075850" cy="752400"/>
            <a:chOff x="876675" y="3397975"/>
            <a:chExt cx="8075850" cy="752400"/>
          </a:xfrm>
        </p:grpSpPr>
        <p:sp>
          <p:nvSpPr>
            <p:cNvPr id="673" name="Google Shape;673;p82"/>
            <p:cNvSpPr/>
            <p:nvPr/>
          </p:nvSpPr>
          <p:spPr>
            <a:xfrm>
              <a:off x="876675" y="3496227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674" name="Google Shape;674;p82"/>
            <p:cNvSpPr txBox="1"/>
            <p:nvPr/>
          </p:nvSpPr>
          <p:spPr>
            <a:xfrm>
              <a:off x="1714725" y="3397975"/>
              <a:ext cx="72378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The Twilio SMS API allows </a:t>
              </a:r>
              <a:r>
                <a:rPr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you</a:t>
              </a:r>
              <a:r>
                <a:rPr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 to create all sorts of apps that use a texting API.</a:t>
              </a:r>
              <a:endParaRPr sz="22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5" name="Google Shape;675;p82"/>
          <p:cNvGrpSpPr/>
          <p:nvPr/>
        </p:nvGrpSpPr>
        <p:grpSpPr>
          <a:xfrm>
            <a:off x="430425" y="5306000"/>
            <a:ext cx="8283150" cy="752400"/>
            <a:chOff x="876675" y="4683200"/>
            <a:chExt cx="8283150" cy="752400"/>
          </a:xfrm>
        </p:grpSpPr>
        <p:sp>
          <p:nvSpPr>
            <p:cNvPr id="676" name="Google Shape;676;p82"/>
            <p:cNvSpPr/>
            <p:nvPr/>
          </p:nvSpPr>
          <p:spPr>
            <a:xfrm>
              <a:off x="876675" y="478145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677" name="Google Shape;677;p82"/>
            <p:cNvSpPr txBox="1"/>
            <p:nvPr/>
          </p:nvSpPr>
          <p:spPr>
            <a:xfrm>
              <a:off x="1714725" y="4683200"/>
              <a:ext cx="74451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You can use the Twilio console to build the app of your dreams! </a:t>
              </a:r>
              <a:endParaRPr b="1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8" name="Google Shape;678;p82"/>
          <p:cNvSpPr txBox="1"/>
          <p:nvPr/>
        </p:nvSpPr>
        <p:spPr>
          <a:xfrm>
            <a:off x="161550" y="1930150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recap quickly...</a:t>
            </a:r>
            <a:endParaRPr b="1" i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9" name="Google Shape;679;p82"/>
          <p:cNvSpPr/>
          <p:nvPr/>
        </p:nvSpPr>
        <p:spPr>
          <a:xfrm>
            <a:off x="2728645" y="1008950"/>
            <a:ext cx="3686700" cy="838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353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0" name="Google Shape;68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175" y="969502"/>
            <a:ext cx="1988350" cy="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3"/>
          <p:cNvSpPr/>
          <p:nvPr/>
        </p:nvSpPr>
        <p:spPr>
          <a:xfrm>
            <a:off x="941700" y="4309575"/>
            <a:ext cx="7388100" cy="8937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http://mlhlocal.host/quiz</a:t>
            </a:r>
            <a:endParaRPr sz="3000">
              <a:solidFill>
                <a:srgbClr val="FFD966"/>
              </a:solidFill>
            </a:endParaRPr>
          </a:p>
        </p:txBody>
      </p:sp>
      <p:sp>
        <p:nvSpPr>
          <p:cNvPr id="686" name="Google Shape;686;p83"/>
          <p:cNvSpPr txBox="1"/>
          <p:nvPr/>
        </p:nvSpPr>
        <p:spPr>
          <a:xfrm>
            <a:off x="758550" y="2735275"/>
            <a:ext cx="76269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created a fun quiz to test your knowledge and see what you learned from this workshop.  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7" name="Google Shape;687;p83"/>
          <p:cNvSpPr txBox="1"/>
          <p:nvPr/>
        </p:nvSpPr>
        <p:spPr>
          <a:xfrm>
            <a:off x="0" y="1654700"/>
            <a:ext cx="91440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did you learn today?</a:t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/>
        </p:nvSpPr>
        <p:spPr>
          <a:xfrm>
            <a:off x="901950" y="1260250"/>
            <a:ext cx="73401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Who has heard of Twilio?</a:t>
            </a:r>
            <a:r>
              <a:rPr b="1" lang="en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775" y="1647425"/>
            <a:ext cx="5128451" cy="51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84"/>
          <p:cNvGrpSpPr/>
          <p:nvPr/>
        </p:nvGrpSpPr>
        <p:grpSpPr>
          <a:xfrm>
            <a:off x="556125" y="3040650"/>
            <a:ext cx="7824450" cy="752400"/>
            <a:chOff x="876675" y="2074250"/>
            <a:chExt cx="7824450" cy="752400"/>
          </a:xfrm>
        </p:grpSpPr>
        <p:sp>
          <p:nvSpPr>
            <p:cNvPr id="693" name="Google Shape;693;p84"/>
            <p:cNvSpPr/>
            <p:nvPr/>
          </p:nvSpPr>
          <p:spPr>
            <a:xfrm>
              <a:off x="876675" y="221100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694" name="Google Shape;694;p84"/>
            <p:cNvSpPr txBox="1"/>
            <p:nvPr/>
          </p:nvSpPr>
          <p:spPr>
            <a:xfrm>
              <a:off x="1714725" y="2074250"/>
              <a:ext cx="69864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 about other Twilio APIs - Voice, Fax, and more! </a:t>
              </a:r>
              <a:endParaRPr sz="22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95" name="Google Shape;695;p84"/>
          <p:cNvGrpSpPr/>
          <p:nvPr/>
        </p:nvGrpSpPr>
        <p:grpSpPr>
          <a:xfrm>
            <a:off x="556125" y="4167075"/>
            <a:ext cx="7824450" cy="752400"/>
            <a:chOff x="876675" y="3397975"/>
            <a:chExt cx="7824450" cy="752400"/>
          </a:xfrm>
        </p:grpSpPr>
        <p:sp>
          <p:nvSpPr>
            <p:cNvPr id="696" name="Google Shape;696;p84"/>
            <p:cNvSpPr/>
            <p:nvPr/>
          </p:nvSpPr>
          <p:spPr>
            <a:xfrm>
              <a:off x="876675" y="3496227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697" name="Google Shape;697;p84"/>
            <p:cNvSpPr txBox="1"/>
            <p:nvPr/>
          </p:nvSpPr>
          <p:spPr>
            <a:xfrm>
              <a:off x="1714725" y="3397975"/>
              <a:ext cx="69864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Play TwilioQuest at </a:t>
              </a:r>
              <a:r>
                <a:rPr b="1"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mlhlocal.host/twilioquest</a:t>
              </a:r>
              <a:r>
                <a:rPr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! </a:t>
              </a:r>
              <a:endParaRPr sz="22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98" name="Google Shape;698;p84"/>
          <p:cNvGrpSpPr/>
          <p:nvPr/>
        </p:nvGrpSpPr>
        <p:grpSpPr>
          <a:xfrm>
            <a:off x="556125" y="5293500"/>
            <a:ext cx="7824450" cy="752400"/>
            <a:chOff x="876675" y="4683200"/>
            <a:chExt cx="7824450" cy="752400"/>
          </a:xfrm>
        </p:grpSpPr>
        <p:sp>
          <p:nvSpPr>
            <p:cNvPr id="699" name="Google Shape;699;p84"/>
            <p:cNvSpPr/>
            <p:nvPr/>
          </p:nvSpPr>
          <p:spPr>
            <a:xfrm>
              <a:off x="876675" y="478145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700" name="Google Shape;700;p84"/>
            <p:cNvSpPr txBox="1"/>
            <p:nvPr/>
          </p:nvSpPr>
          <p:spPr>
            <a:xfrm>
              <a:off x="1714725" y="4683200"/>
              <a:ext cx="69864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 the additional practice problems.</a:t>
              </a:r>
              <a:br>
                <a:rPr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i="1" lang="en" sz="22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These problems &amp; way more are in your email!</a:t>
              </a:r>
              <a:endParaRPr b="1" i="1" sz="22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1" name="Google Shape;701;p84"/>
          <p:cNvSpPr txBox="1"/>
          <p:nvPr/>
        </p:nvSpPr>
        <p:spPr>
          <a:xfrm>
            <a:off x="161550" y="1930150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Where to go from here</a:t>
            </a:r>
            <a:r>
              <a:rPr b="1" i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b="1" i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2" name="Google Shape;702;p84"/>
          <p:cNvSpPr/>
          <p:nvPr/>
        </p:nvSpPr>
        <p:spPr>
          <a:xfrm>
            <a:off x="2728645" y="1008950"/>
            <a:ext cx="3686700" cy="838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353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3" name="Google Shape;70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175" y="969502"/>
            <a:ext cx="1988350" cy="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5"/>
          <p:cNvSpPr txBox="1"/>
          <p:nvPr/>
        </p:nvSpPr>
        <p:spPr>
          <a:xfrm>
            <a:off x="161550" y="890050"/>
            <a:ext cx="8820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Keep Learning: Practice Problems for Later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85"/>
          <p:cNvSpPr/>
          <p:nvPr/>
        </p:nvSpPr>
        <p:spPr>
          <a:xfrm rot="5400000">
            <a:off x="3204700" y="854625"/>
            <a:ext cx="2637300" cy="8254800"/>
          </a:xfrm>
          <a:prstGeom prst="chevron">
            <a:avLst>
              <a:gd fmla="val 20758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5"/>
          <p:cNvSpPr/>
          <p:nvPr/>
        </p:nvSpPr>
        <p:spPr>
          <a:xfrm rot="5400000">
            <a:off x="3420175" y="-1033850"/>
            <a:ext cx="2216700" cy="82653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5"/>
          <p:cNvSpPr txBox="1"/>
          <p:nvPr/>
        </p:nvSpPr>
        <p:spPr>
          <a:xfrm>
            <a:off x="464425" y="2016700"/>
            <a:ext cx="81282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Extra Practice Problem 1: </a:t>
            </a:r>
            <a:endParaRPr sz="24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Update the app to ask the participants how many results they want and return that many. 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85"/>
          <p:cNvSpPr txBox="1"/>
          <p:nvPr/>
        </p:nvSpPr>
        <p:spPr>
          <a:xfrm>
            <a:off x="464425" y="4081550"/>
            <a:ext cx="81282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Extra Practice Problem 2: </a:t>
            </a:r>
            <a:endParaRPr sz="24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Update the app to ask participants if they want a GIF or a meme. Then, respond to their request accordingly! 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6"/>
          <p:cNvSpPr txBox="1"/>
          <p:nvPr/>
        </p:nvSpPr>
        <p:spPr>
          <a:xfrm>
            <a:off x="3230250" y="2534200"/>
            <a:ext cx="5445300" cy="3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Check your email for access to:</a:t>
            </a:r>
            <a:endParaRPr b="1" sz="22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workshop slides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Practice problems to keep learning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Deeper dives into key topics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Instructions to join the community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More opportunities from MLH!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" name="Google Shape;718;p86"/>
          <p:cNvSpPr txBox="1"/>
          <p:nvPr/>
        </p:nvSpPr>
        <p:spPr>
          <a:xfrm>
            <a:off x="576450" y="1246525"/>
            <a:ext cx="79911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Learning shouldn't stop when the workshop ends...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9" name="Google Shape;71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5" y="3084447"/>
            <a:ext cx="2567475" cy="25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7"/>
          <p:cNvSpPr txBox="1"/>
          <p:nvPr/>
        </p:nvSpPr>
        <p:spPr>
          <a:xfrm>
            <a:off x="8354450" y="6524500"/>
            <a:ext cx="6756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v.0.0.1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/>
        </p:nvSpPr>
        <p:spPr>
          <a:xfrm>
            <a:off x="1031850" y="1884850"/>
            <a:ext cx="7080300" cy="42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It’s a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cloud communication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Platform as a Service (PaaS).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Twilio can automate sending and receiving: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SMS (texts)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Phone calls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Video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… And more!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901950" y="1260250"/>
            <a:ext cx="73401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does Twilio do?</a:t>
            </a:r>
            <a:endParaRPr b="1"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3" name="Google Shape;233;p31"/>
          <p:cNvGrpSpPr/>
          <p:nvPr/>
        </p:nvGrpSpPr>
        <p:grpSpPr>
          <a:xfrm>
            <a:off x="376990" y="5363230"/>
            <a:ext cx="8390032" cy="1152191"/>
            <a:chOff x="305989" y="3671075"/>
            <a:chExt cx="4195226" cy="1035678"/>
          </a:xfrm>
        </p:grpSpPr>
        <p:grpSp>
          <p:nvGrpSpPr>
            <p:cNvPr id="234" name="Google Shape;234;p31"/>
            <p:cNvGrpSpPr/>
            <p:nvPr/>
          </p:nvGrpSpPr>
          <p:grpSpPr>
            <a:xfrm>
              <a:off x="306007" y="3926330"/>
              <a:ext cx="4195208" cy="780423"/>
              <a:chOff x="333405" y="304730"/>
              <a:chExt cx="5525100" cy="780423"/>
            </a:xfrm>
          </p:grpSpPr>
          <p:sp>
            <p:nvSpPr>
              <p:cNvPr id="235" name="Google Shape;235;p31"/>
              <p:cNvSpPr/>
              <p:nvPr/>
            </p:nvSpPr>
            <p:spPr>
              <a:xfrm>
                <a:off x="333405" y="304730"/>
                <a:ext cx="5525100" cy="780300"/>
              </a:xfrm>
              <a:prstGeom prst="rect">
                <a:avLst/>
              </a:prstGeom>
              <a:solidFill>
                <a:srgbClr val="5EA5E5"/>
              </a:solidFill>
              <a:ln cap="flat" cmpd="sng" w="25400">
                <a:solidFill>
                  <a:srgbClr val="35353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r>
                  <a:t/>
                </a:r>
                <a:endParaRPr b="0" i="0" sz="25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6" name="Google Shape;236;p31"/>
              <p:cNvSpPr txBox="1"/>
              <p:nvPr/>
            </p:nvSpPr>
            <p:spPr>
              <a:xfrm>
                <a:off x="413367" y="386753"/>
                <a:ext cx="53670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0800" lIns="50800" spcFirstLastPara="1" rIns="50800" wrap="square" tIns="50800">
                <a:no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Platform as a Service (PaaS):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A platform for developers to build internet applications without having to build and maintain the underlying infrastructure (e.g. servers) themselves.</a:t>
                </a:r>
                <a:r>
                  <a:rPr lang="en"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37" name="Google Shape;237;p31"/>
            <p:cNvSpPr/>
            <p:nvPr/>
          </p:nvSpPr>
          <p:spPr>
            <a:xfrm>
              <a:off x="305989" y="3671075"/>
              <a:ext cx="4195200" cy="302100"/>
            </a:xfrm>
            <a:prstGeom prst="rect">
              <a:avLst/>
            </a:prstGeom>
            <a:solidFill>
              <a:srgbClr val="292929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b="1" lang="en">
                  <a:solidFill>
                    <a:srgbClr val="FFD966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b="1" i="0" u="none" cap="none" strike="noStrike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325" y="330695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1300800" y="2361100"/>
            <a:ext cx="65424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We're going to build an MLH Memes App with these tools: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NodeJS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Glitch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Twilio SMS API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678150" y="1270650"/>
            <a:ext cx="77877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What are we going to build with </a:t>
            </a:r>
            <a:r>
              <a:rPr lang="en" sz="3000">
                <a:solidFill>
                  <a:srgbClr val="000000"/>
                </a:solidFill>
              </a:rPr>
              <a:t>Twilio</a:t>
            </a:r>
            <a:r>
              <a:rPr lang="en" sz="3000">
                <a:solidFill>
                  <a:srgbClr val="000000"/>
                </a:solidFill>
              </a:rPr>
              <a:t>? 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200" y="3181100"/>
            <a:ext cx="2618199" cy="26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